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77" r:id="rId5"/>
    <p:sldId id="278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81" r:id="rId20"/>
    <p:sldId id="280" r:id="rId21"/>
    <p:sldId id="271" r:id="rId22"/>
    <p:sldId id="272" r:id="rId23"/>
    <p:sldId id="273" r:id="rId24"/>
    <p:sldId id="274" r:id="rId25"/>
    <p:sldId id="279" r:id="rId26"/>
    <p:sldId id="27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7" autoAdjust="0"/>
    <p:restoredTop sz="94660"/>
  </p:normalViewPr>
  <p:slideViewPr>
    <p:cSldViewPr>
      <p:cViewPr>
        <p:scale>
          <a:sx n="75" d="100"/>
          <a:sy n="75" d="100"/>
        </p:scale>
        <p:origin x="-4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345FB-A049-431B-824B-8F99A8721777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4E527-22AF-4882-873C-7CB15796E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583C4-9DFA-49FB-BF65-D1E179B3EB05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4004B-E4D1-48DB-A7DD-EE62F9228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33C1C-3AAA-416D-A9EE-A94544910C1E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80D37-2CA9-4625-A5CB-3A06E9F88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FDF38-8758-472B-BF3F-97071090FCC0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3AECF-1EE0-4443-B100-47E825A313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49936-489A-454D-A77C-8B6D22356F58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E2554-CE72-403D-B5D7-0B936D959E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4CB98-01C9-4CAD-9F66-601153BE6734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91E2-8DC7-4A26-A44C-0CDDDAC22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840D3-2124-4BCB-A7A0-FBA6CCBFFD70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DC496-1DAD-4162-B24A-C13C3E3438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A5203-5414-41F4-8E07-73F2A3956061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AD1C1-DEA1-4BC9-BBC6-02D2371B9C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9896A-DD3A-4390-880A-FC6D08180A37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30F63-9062-478D-A074-7802264FA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22860-070E-4257-A3A7-9F2BD7151997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5E425-8FDA-45BF-A9A6-94D4B1C208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B70F39-FE61-4ACC-B711-BC7C01105EF8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3989D-E18E-4C87-A9F5-ABBB6C6BA3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2FD8F44-A4EF-410A-8333-3AACB56662E6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E5FC47-2138-46F7-A31F-83F1F6C3F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rgbClr val="FF0000">
                <a:alpha val="6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714375"/>
            <a:ext cx="7772400" cy="14700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b="1" dirty="0" smtClean="0"/>
              <a:t>Лекция 1</a:t>
            </a:r>
            <a:r>
              <a:rPr lang="ru-RU" b="1" dirty="0" smtClean="0"/>
              <a:t>. </a:t>
            </a:r>
            <a:r>
              <a:rPr lang="kk-KZ" b="1" dirty="0" smtClean="0"/>
              <a:t>Регулирование и надзор банковской деятельности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" y="2786063"/>
            <a:ext cx="8215313" cy="2852737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rgbClr val="FF0000"/>
                </a:solidFill>
              </a:rPr>
              <a:t>1.Банковская  система  РК – основное звено кредитной системы 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rgbClr val="FF0000"/>
                </a:solidFill>
              </a:rPr>
              <a:t>2. Крупные участники банковской системы: банковские холдинги и конгломераты, как субъекты банковского регулирования и надзора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rgbClr val="FF0000"/>
                </a:solidFill>
              </a:rPr>
              <a:t>     3. Модели и методы регулирования и надзора банковской деятельности </a:t>
            </a:r>
            <a:endParaRPr lang="ru-RU" dirty="0" smtClean="0">
              <a:solidFill>
                <a:srgbClr val="FF0000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rgbClr val="FF0000">
                <a:alpha val="66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2400" b="1" dirty="0" smtClean="0"/>
              <a:t>Банковский конгломерат </a:t>
            </a:r>
            <a:r>
              <a:rPr lang="kk-KZ" sz="2400" dirty="0" smtClean="0"/>
              <a:t>– относительно новое понятие в банковском законодательствеРК. Его введение связано дальнейшим усилением и упорядочением банковского контроля и надзора над субъектами банковского рынка. 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6434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b="1" smtClean="0"/>
              <a:t>Банковский когломереат </a:t>
            </a:r>
            <a:r>
              <a:rPr lang="kk-KZ" sz="2200" smtClean="0"/>
              <a:t>представляет собой группу юридических лиц, состоящую из родительской организации и ее дочерних организаций, а также, в которых родительская организация и (или)ее дочерние организацииимеют значительное участие в капитале, и которая  соответствует одному из следующих условий: </a:t>
            </a:r>
            <a:endParaRPr lang="ru-RU" sz="2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- банк является родительской организцией или одна из дочерних организаций является банком; </a:t>
            </a:r>
            <a:endParaRPr lang="ru-RU" sz="2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- банк не является родительской организацией, но деятельность группы в целом сосредоточена в банковском секторе. То есть отношение совокупных активов  банков и организаций, к совокупным активам группы составляет сорок и более процентов;</a:t>
            </a:r>
            <a:endParaRPr lang="ru-RU" sz="2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- банк  не является родительской организацией, но в группе имеются имеются один банк или иная  финансовая организация.</a:t>
            </a:r>
            <a:endParaRPr lang="ru-RU" sz="220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rgbClr val="FF0000">
                <a:alpha val="87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928688"/>
            <a:ext cx="8858250" cy="1143000"/>
          </a:xfrm>
        </p:spPr>
        <p:txBody>
          <a:bodyPr/>
          <a:lstStyle/>
          <a:p>
            <a:pPr eaLnBrk="1" hangingPunct="1"/>
            <a:r>
              <a:rPr lang="kk-KZ" sz="2800" b="1" smtClean="0"/>
              <a:t>Родительская организация</a:t>
            </a:r>
            <a:r>
              <a:rPr lang="kk-KZ" sz="2800" smtClean="0"/>
              <a:t>-  юридическое лицо, которое имеет контроль над другим юридическим лицом.</a:t>
            </a:r>
            <a:br>
              <a:rPr lang="kk-KZ" sz="2800" smtClean="0"/>
            </a:br>
            <a:r>
              <a:rPr lang="kk-KZ" sz="2800" smtClean="0"/>
              <a:t> </a:t>
            </a:r>
            <a:r>
              <a:rPr lang="kk-KZ" sz="2800" b="1" smtClean="0"/>
              <a:t>Дочерняя организация</a:t>
            </a:r>
            <a:r>
              <a:rPr lang="kk-KZ" sz="2800" smtClean="0"/>
              <a:t> – юридическое лицо, по отношению к котрому другое юридичесое лицо  имеет контроль (ГК ст.94). 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401050" cy="3429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kk-KZ" sz="2700" b="1" smtClean="0"/>
              <a:t>Значительное участие в капитале- </a:t>
            </a:r>
            <a:r>
              <a:rPr lang="kk-KZ" sz="2700" smtClean="0"/>
              <a:t>это владение прямо или косвенно, самостоятельно или совместно с одним или несколькими лицами двадцатью и более процентам голосующих акций акций (доли участия в уставном капитале), либо наличие возможности голосовать двадцатью и более процентами акций. Разрешение на значительное участие банка в уставном капитале организаций выдается Национальным банком.</a:t>
            </a: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kk-KZ" sz="2800" b="1" smtClean="0"/>
              <a:t>3. Модели и  методы регулирования и надзора банковской деятельности.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7072313" cy="3357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1800" b="1" smtClean="0"/>
              <a:t>Основной задачей банковского надзора является формирование  банковской системы, содействующий решению проблем стабилизации и экономического развития страны.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1800" b="1" smtClean="0"/>
              <a:t>                Модели регулирования:</a:t>
            </a:r>
            <a:r>
              <a:rPr lang="kk-KZ" sz="1800" smtClean="0"/>
              <a:t> </a:t>
            </a:r>
            <a:endParaRPr lang="ru-RU" sz="18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1800" smtClean="0"/>
              <a:t>Надзор за деятельностью банков со стороны государства впервые было организовано в 1874 г. в Германии. Однако организация  этой  работы  на уровне создания  Высшего банковского совета  правительства было  начато лишь в 1931 г.,  после мирового финансового  кризиса.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1800" smtClean="0"/>
              <a:t>Органы банковского регулирования и надзора создаются с учетом  интересов и особенностей национальной экономики каждой страны. В мире  в  настоящее время успешно функционирует следующие четыре модели регулирования и надзора за банковской деятельностью.   </a:t>
            </a:r>
            <a:endParaRPr lang="ru-RU" sz="1800" smtClean="0"/>
          </a:p>
          <a:p>
            <a:pPr eaLnBrk="1" hangingPunct="1"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24580" name="Picture 2" descr="F:\надзор\картинки\5239484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21163" y="4071938"/>
            <a:ext cx="4922837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tx1">
                <a:alpha val="91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4313"/>
            <a:ext cx="8186738" cy="4643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/>
              <a:t>I</a:t>
            </a:r>
            <a:r>
              <a:rPr lang="ru-RU" sz="2000" b="1" smtClean="0"/>
              <a:t> – модель</a:t>
            </a:r>
            <a:r>
              <a:rPr lang="ru-RU" sz="2000" smtClean="0"/>
              <a:t>- основана на особой роли в осуществлении надзора за центральными банками. Долгое время в надзоре за банками  эта модель была главной во многих странах. До настоящего времени во многих странах Европы (Великобритания, Италия, Греция, Португалия, Нидерланды) регулирование и надзор коммерческих банков осуществляют центральные банки этих стран. К этой  модели  сейчас перешла и банковская система  Казахстана.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000" b="1" smtClean="0"/>
              <a:t>II</a:t>
            </a:r>
            <a:r>
              <a:rPr lang="ru-RU" sz="2000" b="1" smtClean="0"/>
              <a:t>–модель – «</a:t>
            </a:r>
            <a:r>
              <a:rPr lang="ru-RU" sz="2000" smtClean="0"/>
              <a:t>смешанная модель». По этой модели надзор  за банками осуществляют одновременно специально созданные государственные органы, центральный банк и министерство финансов. В качестве примера можно привести органы банковского надзора США, где надзорные функции исполняют несколько официальных  агентств: 1) Офис валютного контроля, 2) Федеральная корпорация страхования депозитов, 3) Федеральный резервный банк, 4) Правительство США. Несмотря на различия в технике и методах проверки, они в принципе не сильно отличаются друг от друга. Они консультируют друг друга, стараются работать в составе межагентских групп. Разработаны  стандарты для совместных проверок.  </a:t>
            </a:r>
          </a:p>
          <a:p>
            <a:pPr eaLnBrk="1" hangingPunct="1">
              <a:lnSpc>
                <a:spcPct val="80000"/>
              </a:lnSpc>
            </a:pPr>
            <a:endParaRPr lang="ru-RU" sz="2000" smtClean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tx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296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b="1" smtClean="0"/>
              <a:t>III</a:t>
            </a:r>
            <a:r>
              <a:rPr lang="ru-RU" sz="2200" b="1" smtClean="0"/>
              <a:t>–модель. </a:t>
            </a:r>
            <a:r>
              <a:rPr lang="ru-RU" sz="2200" smtClean="0"/>
              <a:t>Надзор осуществляют независимые специально созданные государственные органы, а также министерства финансов и экономики. Центральные банки осущестляют внешнее наблюдение, роль их в надзоре  ограничена. По такой модели работает банковская система Канады.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b="1" smtClean="0"/>
              <a:t>IV</a:t>
            </a:r>
            <a:r>
              <a:rPr lang="ru-RU" sz="2200" b="1" smtClean="0"/>
              <a:t>- модель. </a:t>
            </a:r>
            <a:r>
              <a:rPr lang="ru-RU" sz="2200" smtClean="0"/>
              <a:t>Поэтой модели работают банковские системы стран,  принявшие законодателство о мегарегуляторе. (Сингапцур, Ирландия). В этих странах Центральные банки не принимают участия в деятельности надзорных органов.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200" smtClean="0"/>
              <a:t>Таким образом можно заключить, что отличия приведенных выше моделей в основном заключаются : принимает ли участие  в надзоре центральные банки. Вопрос этот до сих пор является дискуссионным. С начала 90 – х годов прошлого (</a:t>
            </a:r>
            <a:r>
              <a:rPr lang="en-US" sz="2200" smtClean="0"/>
              <a:t>XX</a:t>
            </a:r>
            <a:r>
              <a:rPr lang="ru-RU" sz="2200" smtClean="0"/>
              <a:t>) века является предметом спора ученых и практиков экономистов разных стран, т.е.вопрос остается открытый.. 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Методы надзора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</a:rPr>
              <a:t>. 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28688"/>
            <a:ext cx="8643937" cy="2786062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К настоящему времени в Казахстане  создана основная нормативная база банковского надзора,установлен порядок открытия, лицензирования, регулирования и инспектирования деятельности банков.Специальными нормативными актами определены перечень и порядок расчета пруденциальных нормативов.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Надзор необходим для того, чтобы заставить и побудить банк изменить в нужном напрвлении параметры своей деятельности,  соответственно, и результаты. Вслучае непринятия таких мер может иметь место негативные последствия для самого банка, его клиентов, для банковской системы в целом.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pic>
        <p:nvPicPr>
          <p:cNvPr id="27651" name="Picture 2" descr="F:\надзор\картинки\1127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3214688"/>
            <a:ext cx="4786312" cy="3306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37"/>
          </a:xfrm>
        </p:spPr>
        <p:txBody>
          <a:bodyPr/>
          <a:lstStyle/>
          <a:p>
            <a:pPr eaLnBrk="1" hangingPunct="1"/>
            <a:r>
              <a:rPr lang="kk-KZ" sz="2400" b="1" smtClean="0"/>
              <a:t>Существуют несклько методов осуществления надзора за субъектами банковской системы  процессе их работы.Основными методами банковского надзора являются:</a:t>
            </a:r>
            <a:r>
              <a:rPr lang="ru-RU" sz="2400" b="1" smtClean="0"/>
              <a:t/>
            </a:r>
            <a:br>
              <a:rPr lang="ru-RU" sz="2400" b="1" smtClean="0"/>
            </a:br>
            <a:endParaRPr lang="ru-RU" sz="24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600200"/>
            <a:ext cx="8286750" cy="3400425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• выездное инспектирование банков (такой метод надзора преобладает в Италии, Франции, Японии и США) 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• на анализе материалов внешнего аудита (на такой метод надзора опираются в Великобритании и Германии);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• на использовании материалов, как собственног о выездного инспектирования, так и внешнего аудита (Канада);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• на установлении жестких требований к публичной отчетности, так называемй метод «рыночной дисциплины» ((Новая Зеландия).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9000">
              <a:schemeClr val="accent4">
                <a:lumMod val="75000"/>
                <a:alpha val="7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z="2800" b="1" smtClean="0"/>
              <a:t>С позиции жизненного цикла банка регулирующую и надзорную деятельность Национального банка  можно подразделить на:</a:t>
            </a:r>
            <a:endParaRPr lang="ru-RU" sz="28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8738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mtClean="0"/>
              <a:t>- регулирование и контроль создания банков, </a:t>
            </a:r>
            <a:endParaRPr lang="ru-RU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mtClean="0"/>
              <a:t>- надзор за текущей деятельностью банков; </a:t>
            </a:r>
            <a:endParaRPr lang="ru-RU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mtClean="0"/>
              <a:t>- регулирование реорганизации и ликвидации банков. </a:t>
            </a:r>
            <a:endParaRPr lang="ru-RU" dirty="0"/>
          </a:p>
        </p:txBody>
      </p:sp>
      <p:pic>
        <p:nvPicPr>
          <p:cNvPr id="29700" name="Picture 2" descr="F:\надзор\картинки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8" y="3257550"/>
            <a:ext cx="507206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0" y="620713"/>
            <a:ext cx="8893175" cy="2011362"/>
          </a:xfrm>
        </p:spPr>
        <p:txBody>
          <a:bodyPr/>
          <a:lstStyle/>
          <a:p>
            <a:pPr eaLnBrk="1" hangingPunct="1"/>
            <a:r>
              <a:rPr lang="kk-KZ" sz="2400" b="1" smtClean="0"/>
              <a:t>Дистанционный надзор – </a:t>
            </a:r>
            <a:r>
              <a:rPr lang="kk-KZ" sz="2400" smtClean="0"/>
              <a:t>осуществляется путем дистанционного наблюдения за качественными и количественными показателями деятельности банка на расстоянии, ежемесячным мониторингом финансового положения банка. Основными  критериями оценки при этом являются : качество капитала, качество активов, доходность банка, ликвидность банка. </a:t>
            </a:r>
            <a:r>
              <a:rPr lang="ru-RU" sz="2400" smtClean="0"/>
              <a:t/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-180975" y="2852738"/>
            <a:ext cx="9145588" cy="364490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kk-KZ" sz="1800" smtClean="0"/>
              <a:t>        В соответствии с существующим руководством по дистанционному надзору эксперт этого подразделения ежемесячно составлет отчеты – «Статус - обзоры» и «Статус - репорт». Ежеквартальный  «Статус – репорты» содержат общие сведения о выполнении банком пруденциальных нормативов и иных обязательных к соблюдению норм и лимитов.и более подробно анализирует финансовое положение банка в целях определения комплексного рейтинга банка по системе </a:t>
            </a:r>
            <a:r>
              <a:rPr lang="en-US" sz="1800" smtClean="0"/>
              <a:t>CAMEL</a:t>
            </a:r>
            <a:r>
              <a:rPr lang="kk-KZ" sz="1800" smtClean="0"/>
              <a:t>.</a:t>
            </a:r>
          </a:p>
          <a:p>
            <a:pPr eaLnBrk="1" hangingPunct="1">
              <a:buFont typeface="Arial" charset="0"/>
              <a:buNone/>
            </a:pPr>
            <a:r>
              <a:rPr lang="kk-KZ" sz="1800" smtClean="0"/>
              <a:t>               Схема дистанционного надзора приведена на схеме 1. Вданной схеме к базе информационной отчетности относится баланс банка и финансовая отчетность. В роцессе анализа этой информации определяется уровень риска банковских операций, доходность и ликвидность; источники собственных и привлеченных средств банка, структуру их размещения , определить эффективное использование средств некоторыми банками.</a:t>
            </a:r>
            <a:endParaRPr lang="ru-RU" sz="18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r>
              <a:rPr lang="kk-KZ" sz="2400" smtClean="0"/>
              <a:t>В случае обнаружения отклонений, нарушений норматиных актов, банковского законодательства и др. требований Национаольному банку предоставлениы полномочия применять к банкм меры воздействия : предупредительные и принудительные. </a:t>
            </a:r>
            <a:endParaRPr lang="ru-RU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5050">
                <a:alpha val="6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7"/>
          </a:xfrm>
        </p:spPr>
        <p:txBody>
          <a:bodyPr/>
          <a:lstStyle/>
          <a:p>
            <a:pPr eaLnBrk="1" hangingPunct="1"/>
            <a:r>
              <a:rPr lang="kk-KZ" sz="2800" smtClean="0"/>
              <a:t>1</a:t>
            </a:r>
            <a:r>
              <a:rPr lang="kk-KZ" sz="2800" b="1" smtClean="0"/>
              <a:t>. Банковская система</a:t>
            </a:r>
            <a:r>
              <a:rPr lang="kk-KZ" sz="2800" smtClean="0"/>
              <a:t>  - основное звено кредитной </a:t>
            </a:r>
            <a:r>
              <a:rPr lang="kk-KZ" sz="2400" smtClean="0"/>
              <a:t>с</a:t>
            </a:r>
            <a:r>
              <a:rPr lang="kk-KZ" sz="2000" smtClean="0">
                <a:latin typeface="Arial" charset="0"/>
              </a:rPr>
              <a:t>ис</a:t>
            </a:r>
            <a:r>
              <a:rPr lang="kk-KZ" sz="2400" smtClean="0"/>
              <a:t>тстемы</a:t>
            </a:r>
            <a:r>
              <a:rPr lang="kk-KZ" sz="2800" smtClean="0"/>
              <a:t>, неотъемлемая   часть рыночной экономики.  Она концентрирует основную массу кредитных и финансовых операций, мобилизует временно свободные денежные средства с целью    предоставления их в ссуду и развития экономики. 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071813"/>
            <a:ext cx="8229600" cy="335756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b="1" smtClean="0"/>
              <a:t>Основные принципы построения и функционирования ее </a:t>
            </a:r>
            <a:r>
              <a:rPr lang="kk-KZ" sz="2200" smtClean="0"/>
              <a:t>: </a:t>
            </a:r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единство банковской системы; 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 двухуровневое ее построение;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 независимость Национального банка от других органов государственной власти; 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  невмешательство государства в оперативную деятельность банка;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 разрешительный порядок осуществления банковской деятельности.</a:t>
            </a:r>
            <a:endParaRPr lang="ru-RU" sz="22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20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1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60350"/>
            <a:ext cx="6985000" cy="619283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7"/>
          </a:xfrm>
        </p:spPr>
        <p:txBody>
          <a:bodyPr/>
          <a:lstStyle/>
          <a:p>
            <a:pPr eaLnBrk="1" hangingPunct="1"/>
            <a:r>
              <a:rPr lang="kk-KZ" sz="3200" b="1" i="1" smtClean="0"/>
              <a:t>Цель финансового анализа –</a:t>
            </a:r>
            <a:r>
              <a:rPr lang="kk-KZ" sz="3200" b="1" smtClean="0"/>
              <a:t>определить источники прибыли банка, прибыльность привлеченных ресурсов, комиссионных операций, эффективность аппарата упавления,  финансовые показатели банка.</a:t>
            </a:r>
            <a:endParaRPr lang="ru-RU" sz="32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63"/>
            <a:ext cx="6900863" cy="250031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В результате дистанционного надзора выясняются следующие вопросы: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kk-KZ" dirty="0" smtClean="0"/>
              <a:t>выполнение банками пруденциальных нормативов,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kk-KZ" dirty="0" smtClean="0"/>
              <a:t>других нормативов и лимитов (н/пр, резевные требования), 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arenR"/>
              <a:defRPr/>
            </a:pPr>
            <a:r>
              <a:rPr lang="kk-KZ" dirty="0" smtClean="0"/>
              <a:t>провизии по сомнительным активам.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2571750"/>
          </a:xfrm>
        </p:spPr>
        <p:txBody>
          <a:bodyPr/>
          <a:lstStyle/>
          <a:p>
            <a:pPr eaLnBrk="1" hangingPunct="1"/>
            <a:r>
              <a:rPr lang="kk-KZ" sz="2800" b="1" smtClean="0"/>
              <a:t>Содержание предупреждения состоит из информации об обнараруженных недостатках, и рекомендаций по их устранению, разработке  мероприятий, направленных на измение ситуации, и предоставлению информации в надзорный орган по их выполнений.  </a:t>
            </a:r>
            <a:r>
              <a:rPr lang="ru-RU" sz="2800" b="1" smtClean="0"/>
              <a:t/>
            </a:r>
            <a:br>
              <a:rPr lang="ru-RU" sz="2800" b="1" smtClean="0"/>
            </a:br>
            <a:endParaRPr lang="ru-RU" sz="28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8"/>
            <a:ext cx="8229600" cy="235743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                       </a:t>
            </a:r>
            <a:r>
              <a:rPr lang="kk-KZ" sz="2200" b="1" smtClean="0"/>
              <a:t>Принудительные меры воздействия в случае: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kk-KZ" sz="2200" smtClean="0"/>
              <a:t>нарушения банком банковского законодательства, нормативных актов и  предписаний надзорного органа,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kk-KZ" sz="2200" smtClean="0"/>
              <a:t>представления неполной и искаженной информации, а таже если </a:t>
            </a:r>
          </a:p>
          <a:p>
            <a:pPr eaLnBrk="1" hangingPunct="1">
              <a:lnSpc>
                <a:spcPct val="80000"/>
              </a:lnSpc>
              <a:buFont typeface="Arial" charset="0"/>
              <a:buAutoNum type="arabicParenR"/>
            </a:pPr>
            <a:r>
              <a:rPr lang="kk-KZ" sz="2200" smtClean="0"/>
              <a:t>совершаемые операции создали угрозу интересам общества, кредиторов и вкладчикам. </a:t>
            </a:r>
            <a:endParaRPr lang="ru-RU" sz="22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2011363"/>
          </a:xfrm>
        </p:spPr>
        <p:txBody>
          <a:bodyPr/>
          <a:lstStyle/>
          <a:p>
            <a:pPr eaLnBrk="1" hangingPunct="1"/>
            <a:r>
              <a:rPr lang="kk-KZ" sz="2800" b="1" smtClean="0"/>
              <a:t>Инспекционный надзор. </a:t>
            </a:r>
            <a:r>
              <a:rPr lang="kk-KZ" sz="2800" smtClean="0"/>
              <a:t>Задачами выездного инспектирования также как и дистанционного надзора являются: оценка адекватности капитала, качества активов, качества менеджмента, уровень доходности и ликвидность. 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143250"/>
            <a:ext cx="8229600" cy="264318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Инспекционный надзор подразеляется на целевой и плановый. Плановая провека заранее ставится в известность. Проверяется полная, всесторонняя  деятельность банка. Целевая проверка назначается при обнаружении в деятельности банка некоторых сомнительных фактов: невыполение пруденциальных и других нормативов и лимитов.Целевой надзор обычно проводится по определеным конкретным операциям банка: кредитные операции,качество активов. нормативы провизий и т.д.</a:t>
            </a:r>
            <a:endParaRPr lang="ru-RU" sz="2200" smtClean="0"/>
          </a:p>
          <a:p>
            <a:pPr eaLnBrk="1" hangingPunct="1"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50"/>
            </a:gs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500063" y="571500"/>
            <a:ext cx="8229600" cy="464343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kk-KZ" sz="2000" smtClean="0"/>
              <a:t>Несмотря на то, что выездное инпектирование является  важной и неотъемлемой частью банковского надзора, оно может дать только фотографию ситуации в банке. Для того , чтобы получить динамичную картину состояния банка между выездными проверками органы надзора пологаются на регулярную статистическую отчетность, а такжже на безвыездной  надзор и мониторинг. Так, каждый квартал банк предоставляет расширенный  отчет, в котором отражает информацию  о структуре и сроках погашения активов, пассивов и капитала, а также об источниках доходов и расходов.Отчет включает в себя информацию о проблемных и неработающих активах, о внебалансовых операциях и условных обязательствах.</a:t>
            </a:r>
          </a:p>
          <a:p>
            <a:pPr eaLnBrk="1" hangingPunct="1">
              <a:buFont typeface="Arial" charset="0"/>
              <a:buNone/>
            </a:pPr>
            <a:r>
              <a:rPr lang="kk-KZ" sz="1800" smtClean="0"/>
              <a:t>Благодря  такому отчету, а также другим регулярным отчетам, например, отчет об управлении рисками, банковский надзор имеет доступ  к обширной информации, который позволяет проводить неперывный безвыездноый анализ и мониторинг динамики финансового состояния банка. Такой надзор поэволяет видеть общие негативные тенденции банковской системы и принять меры по предотвращению критических ситуаций.</a:t>
            </a:r>
            <a:endParaRPr lang="ru-RU" sz="1800" smtClean="0"/>
          </a:p>
          <a:p>
            <a:pPr eaLnBrk="1" hangingPunct="1">
              <a:buFont typeface="Arial" charset="0"/>
              <a:buNone/>
            </a:pPr>
            <a:endParaRPr lang="ru-RU" sz="20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2800" dirty="0" smtClean="0"/>
              <a:t>Рис 2.</a:t>
            </a:r>
            <a:r>
              <a:rPr lang="kk-KZ" sz="2800" b="1" dirty="0" smtClean="0"/>
              <a:t> Схема инспекционного надзора</a:t>
            </a:r>
            <a:endParaRPr lang="ru-RU" sz="2800" dirty="0"/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686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63" y="785813"/>
            <a:ext cx="5786437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z="4000" b="1" smtClean="0"/>
              <a:t>Литература</a:t>
            </a:r>
            <a:endParaRPr lang="ru-RU" sz="4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8353425" cy="4679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1.Банковское дело . Учебник под общей ред. академика НАН РК, проф. Сейткасимова Г.С., Астанк – 2007 (с. 109-113).</a:t>
            </a:r>
            <a:endParaRPr lang="ru-RU" sz="2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2.Абжанов Д.К.Банковское право в РК .Учебное пособие- Алматы:«Жеті жарғы»,2007, с. 640 (с. 184-214; ).</a:t>
            </a:r>
            <a:endParaRPr lang="ru-RU" sz="2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3. Закон «О банках и банковской деятельности в РК» 31.08. 1995г., сдополнениями и изменениями. </a:t>
            </a:r>
            <a:endParaRPr lang="ru-RU" sz="2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4..ШаяхметоваК.О. Надзор и риски банковской деятельности. Вестник КазНУ. Серия экономическая. </a:t>
            </a:r>
            <a:r>
              <a:rPr lang="ru-RU" sz="2500" smtClean="0"/>
              <a:t>№4</a:t>
            </a:r>
            <a:r>
              <a:rPr lang="kk-KZ" sz="2500" smtClean="0"/>
              <a:t> (50. 2005). </a:t>
            </a:r>
            <a:endParaRPr lang="ru-RU" sz="25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5. МисюринаО.В. Теоретические основы банковского надзора РК, Вестник КазНУ. Серия экономическая. </a:t>
            </a:r>
            <a:r>
              <a:rPr lang="ru-RU" sz="2500" smtClean="0"/>
              <a:t>№4</a:t>
            </a:r>
            <a:r>
              <a:rPr lang="kk-KZ" sz="2500" smtClean="0"/>
              <a:t> (50. 2005). </a:t>
            </a:r>
            <a:endParaRPr lang="ru-RU" sz="250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надзор\картинки\_finansi_800_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7763" y="3717925"/>
            <a:ext cx="418623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5757863" cy="478631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b="1" dirty="0" smtClean="0"/>
              <a:t>Первый уровень </a:t>
            </a:r>
            <a:r>
              <a:rPr lang="kk-KZ" dirty="0" smtClean="0"/>
              <a:t>банковско системы- Национальный банк, второй – все остальные банки (кроме Банка развития Казахстана). 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b="1" dirty="0" smtClean="0"/>
              <a:t>К второму уровню </a:t>
            </a:r>
            <a:r>
              <a:rPr lang="kk-KZ" dirty="0" smtClean="0"/>
              <a:t>банковской системы (помимо банков) относятся организации, осуществляющие отдельные виды банковсих операций, в частности, Национальный оператор почты, кредитные товарищества, клиринговые организации и др. Указанные организации, хотя не обладают статусом банков, тем не менее, осуществляют часть банковских операций.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5050">
                <a:alpha val="6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00063" y="714375"/>
            <a:ext cx="8229600" cy="2582863"/>
          </a:xfrm>
        </p:spPr>
        <p:txBody>
          <a:bodyPr/>
          <a:lstStyle/>
          <a:p>
            <a:pPr eaLnBrk="1" hangingPunct="1"/>
            <a:r>
              <a:rPr lang="kk-KZ" sz="2800" smtClean="0"/>
              <a:t> В состав банковской системы также включаются : крупные участники банков, банковские холдингии, банковские конгломераты, поскольку они в той или иной мере влияют на деятельность банков и сами в той или иной мере выступают объектами  банковского  и надзора.</a:t>
            </a: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3714750"/>
            <a:ext cx="8229600" cy="198278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На 01.07. 2011 г.  в функционировали 39 банков, 18 банков с участием  иностранного капитала (в том числе 9 дочерних банков иностранных банков), 2 специализированных государственных банков, 19 коммерческих банков. К государственным банкам относятся: БРК (Банк развития Казхастана) и Жилстройсбербанк РК.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0000">
                <a:alpha val="8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kk-KZ" smtClean="0"/>
              <a:t>Банк развития Казахстана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kk-KZ" sz="2500" smtClean="0"/>
              <a:t>Он образован в 2001 г  для средне (5 и более лет) - и долгосрочного(10 и более лет) кредитования реального сектора экономики. 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/>
              <a:t>БРК формируют свои ресурсы из двух источников</a:t>
            </a:r>
            <a:r>
              <a:rPr lang="kk-KZ" sz="2500" smtClean="0"/>
              <a:t>: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1)  средств, выделенных в виде кредитов из республиканского и местых бюджетов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500" smtClean="0"/>
              <a:t>2) средств, полученных от размещения еврооблигаций и заимствования из международных финансовых институтов.</a:t>
            </a:r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Учредителями банка являются Правительство в лице Министерства финансов (80,1%) и местные исполнительные органы (19,1%) 14 областей и городов Алматы и Астана. 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endParaRPr lang="ru-RU" sz="2500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>
            <a:alpha val="5019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</p:spPr>
        <p:txBody>
          <a:bodyPr/>
          <a:lstStyle/>
          <a:p>
            <a:pPr eaLnBrk="1" hangingPunct="1"/>
            <a:r>
              <a:rPr lang="kk-KZ" sz="2400" b="1" smtClean="0"/>
              <a:t>БРК имеет особый статус</a:t>
            </a:r>
            <a:r>
              <a:rPr lang="kk-KZ" sz="2400" smtClean="0"/>
              <a:t>, он не включается в состав БВУ. Ему присущи  некоторые признаки банка: прием депозитов, выдача денежных займов, перевод денег по поручению клиентов. </a:t>
            </a:r>
            <a:endParaRPr lang="ru-RU" sz="24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1857375"/>
            <a:ext cx="8715375" cy="45720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b="1" smtClean="0"/>
              <a:t>Вместе с тем, имеются и ряд отличий, которые отличают его от банков второго уровня,  например: </a:t>
            </a:r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1) в отличие  БВУ он не преследует в  своей деятельности в качестве основной цели  – получение прибыли; </a:t>
            </a:r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2) круг лиц, которым банк  предоставляет кредиты ограничен. Он не предоставляет кредиты: банкам,кредитным товариществам, негосударственным пенсионным фондам и т.д. </a:t>
            </a:r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3) банкоский надзор за деятельностью БРК оганичен. Так , Национальный банк не  осуществляет контроль за исполнением БРК  пруденциальных нормативов </a:t>
            </a:r>
          </a:p>
          <a:p>
            <a:pPr eaLnBrk="1" hangingPunct="1">
              <a:lnSpc>
                <a:spcPct val="80000"/>
              </a:lnSpc>
            </a:pPr>
            <a:r>
              <a:rPr lang="kk-KZ" sz="2200" smtClean="0"/>
              <a:t>4) на БРК возлагаю агентские функциипо: возврату средств, выдленных из республиканского и местных бюджетов; облуживанию республиканских и местных инвестиционных проектов. Осуществление указанных агентских ффункций не является харктерным для БВУ.</a:t>
            </a:r>
            <a:endParaRPr lang="ru-RU" sz="220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hangingPunct="1"/>
            <a:r>
              <a:rPr lang="kk-KZ" smtClean="0">
                <a:solidFill>
                  <a:schemeClr val="bg1"/>
                </a:solidFill>
              </a:rPr>
              <a:t>«Жилстройсбербанк»</a:t>
            </a:r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4757738" cy="50720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kk-KZ" sz="2200" smtClean="0">
                <a:solidFill>
                  <a:srgbClr val="D9D9D9"/>
                </a:solidFill>
              </a:rPr>
              <a:t>Образован в 2003 г. Основная его функция –средне  - долгосрочное кредитование  жилищного строительства. Деятельность банка основана на накопительно – кредитной основе, когда вкладчик, открыв счет в банке и накопив 50</a:t>
            </a:r>
            <a:r>
              <a:rPr lang="ru-RU" sz="2200" smtClean="0">
                <a:solidFill>
                  <a:srgbClr val="D9D9D9"/>
                </a:solidFill>
              </a:rPr>
              <a:t>% от стоимости жилья</a:t>
            </a:r>
            <a:r>
              <a:rPr lang="kk-KZ" sz="2200" smtClean="0">
                <a:solidFill>
                  <a:srgbClr val="D9D9D9"/>
                </a:solidFill>
              </a:rPr>
              <a:t>,</a:t>
            </a:r>
            <a:r>
              <a:rPr lang="ru-RU" sz="2200" smtClean="0">
                <a:solidFill>
                  <a:srgbClr val="D9D9D9"/>
                </a:solidFill>
              </a:rPr>
              <a:t> может получить кредит на недостающую сумму</a:t>
            </a:r>
            <a:r>
              <a:rPr lang="kk-KZ" sz="2200" smtClean="0">
                <a:solidFill>
                  <a:srgbClr val="D9D9D9"/>
                </a:solidFill>
              </a:rPr>
              <a:t>. В качестве цели деятельности банка Правительство определило дальнейшее совершенствование и повышение эффективности долгосрочного финансрования жилищного строительства и развитие системы ипотечного кредитования. </a:t>
            </a:r>
            <a:endParaRPr lang="ru-RU" sz="2200" smtClean="0">
              <a:solidFill>
                <a:srgbClr val="D9D9D9"/>
              </a:solidFill>
            </a:endParaRPr>
          </a:p>
        </p:txBody>
      </p:sp>
      <p:pic>
        <p:nvPicPr>
          <p:cNvPr id="19460" name="Picture 2" descr="F:\надзор\картинки\603817_w640_h640_vedenie_uchy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8913" y="1785938"/>
            <a:ext cx="3875087" cy="507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00125"/>
          </a:xfrm>
        </p:spPr>
        <p:txBody>
          <a:bodyPr/>
          <a:lstStyle/>
          <a:p>
            <a:pPr eaLnBrk="1" hangingPunct="1"/>
            <a:r>
              <a:rPr lang="kk-KZ" sz="3200" smtClean="0"/>
              <a:t>Таким образом субъектами (участниками ) банковской системы РК являются :</a:t>
            </a: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1600200"/>
            <a:ext cx="4500562" cy="4757738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kk-KZ" sz="2500" smtClean="0"/>
              <a:t>Национальный банк; 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Банки второго уровня, их филиалы и представительства, 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БРК;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организации, осуществляющие отдельные виды банковских операций; 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ассоциации финансовых организаций (в том числе банков);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kk-KZ" sz="2500" smtClean="0"/>
              <a:t>крупные участники банков, банковские холдингиии банковские конгломераты.</a:t>
            </a:r>
            <a:endParaRPr lang="ru-RU" sz="2500" smtClean="0"/>
          </a:p>
          <a:p>
            <a:pPr eaLnBrk="1" hangingPunct="1">
              <a:lnSpc>
                <a:spcPct val="80000"/>
              </a:lnSpc>
            </a:pPr>
            <a:endParaRPr lang="ru-RU" sz="2500" smtClean="0"/>
          </a:p>
        </p:txBody>
      </p:sp>
      <p:pic>
        <p:nvPicPr>
          <p:cNvPr id="20484" name="Picture 2" descr="F:\надзор\картинки\1286164362_sda4a_ot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071688"/>
            <a:ext cx="428625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000">
              <a:srgbClr val="FF0000">
                <a:alpha val="2500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kk-KZ" sz="4000" b="1" smtClean="0"/>
              <a:t>2. Крупные участники банков. </a:t>
            </a:r>
            <a:endParaRPr lang="ru-RU" sz="4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kk-KZ" sz="2700" b="1" smtClean="0"/>
              <a:t>Аффилиированные лица банков. </a:t>
            </a:r>
            <a:r>
              <a:rPr lang="kk-KZ" sz="2700" smtClean="0"/>
              <a:t>Понятие аффилиированных лиц в банковском деле имеет особое значение. </a:t>
            </a:r>
          </a:p>
          <a:p>
            <a:pPr eaLnBrk="1" hangingPunct="1">
              <a:lnSpc>
                <a:spcPct val="90000"/>
              </a:lnSpc>
            </a:pPr>
            <a:r>
              <a:rPr lang="kk-KZ" sz="2700" smtClean="0"/>
              <a:t>Во- первых данное понятие необходимо знать в целях осуществлния банковского надзора. </a:t>
            </a:r>
          </a:p>
          <a:p>
            <a:pPr eaLnBrk="1" hangingPunct="1">
              <a:lnSpc>
                <a:spcPct val="90000"/>
              </a:lnSpc>
            </a:pPr>
            <a:r>
              <a:rPr lang="kk-KZ" sz="2700" smtClean="0"/>
              <a:t>Во – вторых закон предъявляет особое требования к порядку и содержанию сделок с участием аффилиированных лиц банка. </a:t>
            </a:r>
          </a:p>
          <a:p>
            <a:pPr eaLnBrk="1" hangingPunct="1">
              <a:lnSpc>
                <a:spcPct val="90000"/>
              </a:lnSpc>
            </a:pPr>
            <a:r>
              <a:rPr lang="kk-KZ" sz="2700" smtClean="0"/>
              <a:t>В - третьих понятие аффилиированных лиц является отправной точкой для конструирования некоторых понятий, в банковском и корпаративном законодтельстве.</a:t>
            </a:r>
            <a:endParaRPr lang="ru-RU" sz="2700" smtClean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1830</Words>
  <PresentationFormat>Экран (4:3)</PresentationFormat>
  <Paragraphs>95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Arial</vt:lpstr>
      <vt:lpstr>Calibri</vt:lpstr>
      <vt:lpstr>Тема Office</vt:lpstr>
      <vt:lpstr>Лекция 1. Регулирование и надзор банковской деятельности </vt:lpstr>
      <vt:lpstr>1. Банковская система  - основное звено кредитной систстемы, неотъемлемая   часть рыночной экономики.  Она концентрирует основную массу кредитных и финансовых операций, мобилизует временно свободные денежные средства с целью    предоставления их в ссуду и развития экономики. </vt:lpstr>
      <vt:lpstr>Слайд 3</vt:lpstr>
      <vt:lpstr> В состав банковской системы также включаются : крупные участники банков, банковские холдингии, банковские конгломераты, поскольку они в той или иной мере влияют на деятельность банков и сами в той или иной мере выступают объектами  банковского  и надзора.</vt:lpstr>
      <vt:lpstr>Банк развития Казахстана</vt:lpstr>
      <vt:lpstr>БРК имеет особый статус, он не включается в состав БВУ. Ему присущи  некоторые признаки банка: прием депозитов, выдача денежных займов, перевод денег по поручению клиентов. </vt:lpstr>
      <vt:lpstr>«Жилстройсбербанк»</vt:lpstr>
      <vt:lpstr>Таким образом субъектами (участниками ) банковской системы РК являются :</vt:lpstr>
      <vt:lpstr>2. Крупные участники банков. </vt:lpstr>
      <vt:lpstr>Банковский конгломерат – относительно новое понятие в банковском законодательствеРК. Его введение связано дальнейшим усилением и упорядочением банковского контроля и надзора над субъектами банковского рынка.  </vt:lpstr>
      <vt:lpstr>Родительская организация-  юридическое лицо, которое имеет контроль над другим юридическим лицом.  Дочерняя организация – юридическое лицо, по отношению к котрому другое юридичесое лицо  имеет контроль (ГК ст.94). </vt:lpstr>
      <vt:lpstr>3. Модели и  методы регулирования и надзора банковской деятельности.</vt:lpstr>
      <vt:lpstr>Слайд 13</vt:lpstr>
      <vt:lpstr>Слайд 14</vt:lpstr>
      <vt:lpstr>Методы надзора. </vt:lpstr>
      <vt:lpstr>Существуют несклько методов осуществления надзора за субъектами банковской системы  процессе их работы.Основными методами банковского надзора являются: </vt:lpstr>
      <vt:lpstr>С позиции жизненного цикла банка регулирующую и надзорную деятельность Национального банка  можно подразделить на:</vt:lpstr>
      <vt:lpstr>Дистанционный надзор – осуществляется путем дистанционного наблюдения за качественными и количественными показателями деятельности банка на расстоянии, ежемесячным мониторингом финансового положения банка. Основными  критериями оценки при этом являются : качество капитала, качество активов, доходность банка, ликвидность банка.  </vt:lpstr>
      <vt:lpstr>Слайд 19</vt:lpstr>
      <vt:lpstr>Слайд 20</vt:lpstr>
      <vt:lpstr>Цель финансового анализа –определить источники прибыли банка, прибыльность привлеченных ресурсов, комиссионных операций, эффективность аппарата упавления,  финансовые показатели банка.</vt:lpstr>
      <vt:lpstr>Содержание предупреждения состоит из информации об обнараруженных недостатках, и рекомендаций по их устранению, разработке  мероприятий, направленных на измение ситуации, и предоставлению информации в надзорный орган по их выполнений.   </vt:lpstr>
      <vt:lpstr>Инспекционный надзор. Задачами выездного инспектирования также как и дистанционного надзора являются: оценка адекватности капитала, качества активов, качества менеджмента, уровень доходности и ликвидность. </vt:lpstr>
      <vt:lpstr>Слайд 24</vt:lpstr>
      <vt:lpstr>Рис 2. Схема инспекционного надзора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16</cp:revision>
  <dcterms:created xsi:type="dcterms:W3CDTF">2011-10-14T18:02:15Z</dcterms:created>
  <dcterms:modified xsi:type="dcterms:W3CDTF">2011-11-03T10:18:22Z</dcterms:modified>
</cp:coreProperties>
</file>